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404" r:id="rId3"/>
    <p:sldId id="357" r:id="rId4"/>
    <p:sldId id="380" r:id="rId5"/>
    <p:sldId id="405" r:id="rId6"/>
    <p:sldId id="407" r:id="rId7"/>
    <p:sldId id="409" r:id="rId8"/>
    <p:sldId id="408" r:id="rId9"/>
    <p:sldId id="373" r:id="rId10"/>
    <p:sldId id="410" r:id="rId11"/>
    <p:sldId id="406" r:id="rId12"/>
    <p:sldId id="383" r:id="rId13"/>
    <p:sldId id="392" r:id="rId14"/>
    <p:sldId id="393" r:id="rId15"/>
    <p:sldId id="394" r:id="rId16"/>
    <p:sldId id="395" r:id="rId17"/>
    <p:sldId id="397" r:id="rId18"/>
    <p:sldId id="396" r:id="rId19"/>
    <p:sldId id="398" r:id="rId20"/>
    <p:sldId id="400" r:id="rId21"/>
    <p:sldId id="401" r:id="rId22"/>
    <p:sldId id="412" r:id="rId23"/>
    <p:sldId id="391" r:id="rId24"/>
    <p:sldId id="382" r:id="rId25"/>
    <p:sldId id="385" r:id="rId26"/>
    <p:sldId id="386" r:id="rId27"/>
    <p:sldId id="388" r:id="rId28"/>
    <p:sldId id="389" r:id="rId29"/>
    <p:sldId id="390" r:id="rId30"/>
    <p:sldId id="387" r:id="rId31"/>
    <p:sldId id="384" r:id="rId32"/>
    <p:sldId id="402" r:id="rId33"/>
    <p:sldId id="4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priceonomics.com/hadley-wickham-the-man-who-revolutionized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iLGarcia/datic-intro-to-r" TargetMode="External"/><Relationship Id="rId2" Type="http://schemas.openxmlformats.org/officeDocument/2006/relationships/hyperlink" Target="https://randilgarcia.github.io/datic-intro-to-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 Workshop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Garcia</a:t>
            </a:r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code</a:t>
            </a:r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183157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Guesses which kind of figure out want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4" y="3608363"/>
            <a:ext cx="210811" cy="91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974336"/>
            <a:ext cx="374519" cy="55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Customize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285983" y="4021462"/>
            <a:ext cx="264425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/>
              <a:t>“Two numerical variables? Oh, you probably want a scatterplot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1, layers in SPSS)</a:t>
            </a:r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Garcia, Assistant Professor in Psychology and Statistical &amp; Data Sciences at Smith College </a:t>
            </a:r>
          </a:p>
          <a:p>
            <a:pPr lvl="1"/>
            <a:r>
              <a:rPr lang="en-US" dirty="0"/>
              <a:t>Research interests and data analysis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18940" y="698751"/>
            <a:ext cx="3741928" cy="2168652"/>
            <a:chOff x="4721860" y="671319"/>
            <a:chExt cx="3741928" cy="21686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package we’ll use for data cleaning is called </a:t>
            </a:r>
            <a:r>
              <a:rPr lang="en-US" dirty="0" err="1"/>
              <a:t>dplyr</a:t>
            </a:r>
            <a:r>
              <a:rPr lang="en-US" dirty="0"/>
              <a:t>. </a:t>
            </a:r>
          </a:p>
          <a:p>
            <a:endParaRPr lang="en-US" sz="1200" dirty="0"/>
          </a:p>
          <a:p>
            <a:r>
              <a:rPr lang="en-US" dirty="0"/>
              <a:t>The Verbs</a:t>
            </a:r>
          </a:p>
          <a:p>
            <a:pPr lvl="1"/>
            <a:r>
              <a:rPr lang="en-US" dirty="0"/>
              <a:t>filter()</a:t>
            </a:r>
          </a:p>
          <a:p>
            <a:pPr lvl="1"/>
            <a:r>
              <a:rPr lang="en-US" dirty="0"/>
              <a:t>mutate()</a:t>
            </a:r>
          </a:p>
          <a:p>
            <a:pPr lvl="1"/>
            <a:r>
              <a:rPr lang="en-US" dirty="0"/>
              <a:t>rename()</a:t>
            </a:r>
          </a:p>
          <a:p>
            <a:pPr lvl="1"/>
            <a:r>
              <a:rPr lang="en-US" dirty="0"/>
              <a:t>arrange() </a:t>
            </a:r>
          </a:p>
          <a:p>
            <a:pPr lvl="1"/>
            <a:r>
              <a:rPr lang="en-US" dirty="0"/>
              <a:t>select()</a:t>
            </a:r>
          </a:p>
          <a:p>
            <a:pPr lvl="1"/>
            <a:r>
              <a:rPr lang="en-US" dirty="0"/>
              <a:t>summarize()</a:t>
            </a:r>
          </a:p>
          <a:p>
            <a:pPr lvl="1"/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5B98B-833F-174A-A353-20023DF7B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0" y="3185886"/>
            <a:ext cx="3891461" cy="21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of a dataset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52831"/>
              </p:ext>
            </p:extLst>
          </p:nvPr>
        </p:nvGraphicFramePr>
        <p:xfrm>
          <a:off x="1142999" y="3075389"/>
          <a:ext cx="9872871" cy="2692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</a:p>
          <a:p>
            <a:r>
              <a:rPr lang="en-US" u="sng" dirty="0"/>
              <a:t>The pipe:</a:t>
            </a:r>
          </a:p>
          <a:p>
            <a:pPr marL="45720" indent="0" algn="ctr">
              <a:buNone/>
            </a:pPr>
            <a:r>
              <a:rPr lang="en-US" sz="6000" dirty="0"/>
              <a:t>%&gt;%</a:t>
            </a:r>
          </a:p>
          <a:p>
            <a:pPr marL="45720" indent="0">
              <a:buNone/>
            </a:pPr>
            <a:r>
              <a:rPr lang="en-US" b="1" dirty="0"/>
              <a:t>filter(dataset, age &gt;= 18) </a:t>
            </a:r>
          </a:p>
          <a:p>
            <a:pPr marL="45720" indent="0">
              <a:buNone/>
            </a:pPr>
            <a:r>
              <a:rPr lang="en-US" dirty="0"/>
              <a:t>		</a:t>
            </a:r>
            <a:r>
              <a:rPr lang="mr-IN" dirty="0"/>
              <a:t>…</a:t>
            </a:r>
            <a:r>
              <a:rPr lang="en-US" dirty="0"/>
              <a:t>is the same as:</a:t>
            </a:r>
          </a:p>
          <a:p>
            <a:pPr marL="45720" indent="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  <a:r>
              <a:rPr lang="en-US" b="1" dirty="0"/>
              <a:t> filter(age &gt;= 18)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9" y="4429496"/>
            <a:ext cx="3396533" cy="19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Instead of reading/writing:</a:t>
            </a:r>
          </a:p>
          <a:p>
            <a:pPr lvl="1"/>
            <a:endParaRPr lang="en-US" dirty="0"/>
          </a:p>
          <a:p>
            <a:pPr marL="274320" lvl="1" indent="0" algn="ctr">
              <a:buNone/>
            </a:pPr>
            <a:r>
              <a:rPr lang="en-US" b="1" dirty="0"/>
              <a:t>select(filter(mutate(dataset, </a:t>
            </a:r>
            <a:r>
              <a:rPr lang="en-US" b="1" dirty="0" err="1"/>
              <a:t>bdi</a:t>
            </a:r>
            <a:r>
              <a:rPr lang="en-US" b="1" dirty="0"/>
              <a:t> = bdi1 + bdi2 + bdi3), age &gt;= 18) 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  <a:p>
            <a:r>
              <a:rPr lang="en-US" dirty="0"/>
              <a:t>We can write:</a:t>
            </a:r>
          </a:p>
          <a:p>
            <a:pPr lvl="1"/>
            <a:endParaRPr lang="en-US" dirty="0"/>
          </a:p>
          <a:p>
            <a:pPr marL="1319213" lvl="1" indent="-45720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wanted to save this two-variable dataset:</a:t>
            </a:r>
          </a:p>
          <a:p>
            <a:pPr marL="1319213" lvl="1" indent="-457200">
              <a:buNone/>
            </a:pPr>
            <a:endParaRPr lang="en-US" dirty="0"/>
          </a:p>
          <a:p>
            <a:pPr marL="3032125" lvl="1" indent="-2170113">
              <a:buNone/>
            </a:pPr>
            <a:r>
              <a:rPr lang="en-US" b="1" dirty="0" err="1"/>
              <a:t>dataset_small</a:t>
            </a:r>
            <a:r>
              <a:rPr lang="en-US" b="1" dirty="0"/>
              <a:t> &lt;- 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tables</a:t>
            </a:r>
          </a:p>
          <a:p>
            <a:pPr lvl="1"/>
            <a:r>
              <a:rPr lang="en-US" u="sng" dirty="0"/>
              <a:t>Adding cases </a:t>
            </a:r>
            <a:r>
              <a:rPr lang="en-US" dirty="0"/>
              <a:t>from another dataset that has the same variables</a:t>
            </a:r>
          </a:p>
          <a:p>
            <a:pPr lvl="2"/>
            <a:r>
              <a:rPr lang="en-US" dirty="0"/>
              <a:t>And also when they do not have exactly the same variables</a:t>
            </a:r>
          </a:p>
          <a:p>
            <a:pPr lvl="1"/>
            <a:r>
              <a:rPr lang="en-US" u="sng" dirty="0"/>
              <a:t>Adding variables </a:t>
            </a:r>
            <a:r>
              <a:rPr lang="en-US" dirty="0"/>
              <a:t>from another dataset</a:t>
            </a:r>
          </a:p>
          <a:p>
            <a:pPr lvl="2"/>
            <a:r>
              <a:rPr lang="en-US" dirty="0"/>
              <a:t>These variables can be measured at the same level or at a higher level, as long as there are index variables.</a:t>
            </a:r>
          </a:p>
          <a:p>
            <a:pPr lvl="2"/>
            <a:endParaRPr lang="en-US" dirty="0"/>
          </a:p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/>
              <a:t>from </a:t>
            </a:r>
          </a:p>
          <a:p>
            <a:pPr lvl="1"/>
            <a:r>
              <a:rPr lang="en-US" dirty="0"/>
              <a:t>Wide-to-long</a:t>
            </a:r>
          </a:p>
          <a:p>
            <a:pPr lvl="1"/>
            <a:r>
              <a:rPr lang="en-US" dirty="0"/>
              <a:t>Long-to-wide</a:t>
            </a:r>
          </a:p>
          <a:p>
            <a:pPr lvl="2"/>
            <a:endParaRPr lang="en-US" dirty="0"/>
          </a:p>
          <a:p>
            <a:r>
              <a:rPr lang="en-US" dirty="0"/>
              <a:t>We can learn these on Day 3 if you want</a:t>
            </a:r>
            <a:r>
              <a:rPr lang="mr-IN" dirty="0"/>
              <a:t>…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that (now familiar) formula, then data,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/>
              <a:t>corr.test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 like to use this with select():</a:t>
            </a:r>
          </a:p>
          <a:p>
            <a:pPr marL="274320" lvl="1" indent="0" algn="ctr">
              <a:buNone/>
            </a:pPr>
            <a:r>
              <a:rPr lang="en-US" b="1" dirty="0" err="1"/>
              <a:t>corr.test</a:t>
            </a:r>
            <a:r>
              <a:rPr lang="en-US" b="1" dirty="0"/>
              <a:t>(select(</a:t>
            </a:r>
            <a:r>
              <a:rPr lang="en-US" b="1" dirty="0" err="1"/>
              <a:t>acitelli</a:t>
            </a:r>
            <a:r>
              <a:rPr lang="en-US" b="1" dirty="0"/>
              <a:t>, tension, </a:t>
            </a:r>
            <a:r>
              <a:rPr lang="en-US" b="1" dirty="0" err="1"/>
              <a:t>self_pos</a:t>
            </a:r>
            <a:r>
              <a:rPr lang="en-US" b="1" dirty="0"/>
              <a:t>, </a:t>
            </a:r>
            <a:r>
              <a:rPr lang="en-US" b="1" dirty="0" err="1"/>
              <a:t>other_pos</a:t>
            </a:r>
            <a:r>
              <a:rPr lang="en-US" b="1" dirty="0"/>
              <a:t>, satisfaction))</a:t>
            </a:r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alpha()</a:t>
            </a:r>
          </a:p>
          <a:p>
            <a:pPr lvl="1"/>
            <a:r>
              <a:rPr lang="en-US" dirty="0"/>
              <a:t>Also handy with select:</a:t>
            </a:r>
          </a:p>
          <a:p>
            <a:pPr marL="274320" lvl="1" indent="0" algn="ctr">
              <a:buNone/>
            </a:pPr>
            <a:r>
              <a:rPr lang="en-US" b="1" dirty="0"/>
              <a:t>alpha(select(</a:t>
            </a:r>
            <a:r>
              <a:rPr lang="en-US" b="1" dirty="0" err="1"/>
              <a:t>acitelli</a:t>
            </a:r>
            <a:r>
              <a:rPr lang="en-US" b="1" dirty="0"/>
              <a:t>, sat1, sat2, sat3, sat4, sat5, sat6))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7204165" y="1417321"/>
            <a:ext cx="418014" cy="450668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051764" y="3766465"/>
            <a:ext cx="418013" cy="350520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1548" y="38920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9146" y="569175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</a:t>
            </a:r>
            <a:r>
              <a:rPr lang="en-US"/>
              <a:t>and </a:t>
            </a:r>
            <a:br>
              <a:rPr lang="en-US"/>
            </a:br>
            <a:r>
              <a:rPr lang="en-US"/>
              <a:t>t-Tests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samples and paired samples t-tests</a:t>
            </a:r>
          </a:p>
          <a:p>
            <a:endParaRPr lang="en-US" dirty="0"/>
          </a:p>
          <a:p>
            <a:endParaRPr lang="en-US" sz="2800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(satisfaction ~ Gender, data = </a:t>
            </a:r>
            <a:r>
              <a:rPr lang="en-US" sz="2800" b="1" dirty="0" err="1"/>
              <a:t>acitelli</a:t>
            </a:r>
            <a:r>
              <a:rPr lang="en-US" sz="2800" b="1" dirty="0"/>
              <a:t>)</a:t>
            </a:r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</a:t>
            </a:r>
            <a:r>
              <a:rPr lang="en-US" sz="2800" b="1" dirty="0" err="1"/>
              <a:t>self_pos</a:t>
            </a:r>
            <a:r>
              <a:rPr lang="en-US" sz="2800" b="1" dirty="0"/>
              <a:t>, </a:t>
            </a:r>
            <a:r>
              <a:rPr lang="en-US" sz="2800" b="1" dirty="0" err="1"/>
              <a:t>other_pos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, paired = TRUE)</a:t>
            </a:r>
          </a:p>
        </p:txBody>
      </p:sp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ANOVA and regression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Preparing APA style manuscripts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Exploratory Factor Analysis (EFA) and Confirmatory Factor Analysis (CFA)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Path Analysis and SEM</a:t>
            </a:r>
          </a:p>
        </p:txBody>
      </p:sp>
    </p:spTree>
    <p:extLst>
      <p:ext uri="{BB962C8B-B14F-4D97-AF65-F5344CB8AC3E}">
        <p14:creationId xmlns:p14="http://schemas.microsoft.com/office/powerpoint/2010/main" val="213859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Slide: 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reason you already gave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High cost of SPSS, especially for students</a:t>
            </a:r>
          </a:p>
          <a:p>
            <a:pPr lvl="1"/>
            <a:r>
              <a:rPr lang="is-IS" dirty="0"/>
              <a:t>Reproducibility</a:t>
            </a:r>
          </a:p>
          <a:p>
            <a:r>
              <a:rPr lang="is-IS" dirty="0"/>
              <a:t>My personal reasons:</a:t>
            </a:r>
          </a:p>
          <a:p>
            <a:pPr lvl="1"/>
            <a:r>
              <a:rPr lang="is-IS" dirty="0"/>
              <a:t>It can do all the usual analyses, MLM, and </a:t>
            </a:r>
            <a:r>
              <a:rPr lang="is-IS" u="sng" dirty="0"/>
              <a:t>SEM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manuscript updated after data changes</a:t>
            </a:r>
          </a:p>
          <a:p>
            <a:pPr lvl="1"/>
            <a:r>
              <a:rPr lang="is-IS" dirty="0"/>
              <a:t>Many teaching reasons</a:t>
            </a:r>
          </a:p>
          <a:p>
            <a:r>
              <a:rPr lang="en-US" dirty="0"/>
              <a:t>Let’s discuss more during breaks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78" y="1755648"/>
            <a:ext cx="4643297" cy="459677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192476" y="3833280"/>
            <a:ext cx="2123492" cy="734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07" y="4443984"/>
            <a:ext cx="3259455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&gt;Find the workshop schedule and data examples here:</a:t>
            </a:r>
          </a:p>
          <a:p>
            <a:pPr marL="45720" indent="0">
              <a:buNone/>
            </a:pPr>
            <a:endParaRPr lang="en-US" sz="2400" dirty="0"/>
          </a:p>
          <a:p>
            <a:pPr marL="45720" indent="0" algn="ctr">
              <a:buNone/>
            </a:pPr>
            <a:r>
              <a:rPr lang="en-US" sz="2400" dirty="0">
                <a:hlinkClick r:id="rId2"/>
              </a:rPr>
              <a:t>https://randilgarcia.github.io/datic-intro-to-r/</a:t>
            </a:r>
            <a:endParaRPr lang="en-US" sz="2400" dirty="0"/>
          </a:p>
          <a:p>
            <a:pPr marL="45720" indent="0" algn="ctr">
              <a:buNone/>
            </a:pP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&gt;Download ALL materials, including R-code, here:</a:t>
            </a:r>
          </a:p>
          <a:p>
            <a:pPr marL="45720" indent="0">
              <a:buNone/>
            </a:pPr>
            <a:endParaRPr lang="en-US" sz="2400" dirty="0"/>
          </a:p>
          <a:p>
            <a:pPr marL="45720" indent="0" algn="ctr">
              <a:buNone/>
            </a:pPr>
            <a:r>
              <a:rPr lang="en-US" sz="2400" dirty="0">
                <a:hlinkClick r:id="rId3"/>
              </a:rPr>
              <a:t>https://github.com/RandiLGarcia/datic-intro-to-r</a:t>
            </a:r>
            <a:endParaRPr lang="en-US" sz="28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1983</TotalTime>
  <Words>1154</Words>
  <Application>Microsoft Macintosh PowerPoint</Application>
  <PresentationFormat>Widescreen</PresentationFormat>
  <Paragraphs>205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Corbel</vt:lpstr>
      <vt:lpstr>Mangal</vt:lpstr>
      <vt:lpstr>Basis</vt:lpstr>
      <vt:lpstr>Introduction to R Workshop –  Day 1</vt:lpstr>
      <vt:lpstr>Introductions</vt:lpstr>
      <vt:lpstr>Day 1</vt:lpstr>
      <vt:lpstr>Day 2</vt:lpstr>
      <vt:lpstr>One Slide: Why Learn to use R?</vt:lpstr>
      <vt:lpstr>R and RStudio</vt:lpstr>
      <vt:lpstr>R and RStudio</vt:lpstr>
      <vt:lpstr>R Markdown is where your analyses live!</vt:lpstr>
      <vt:lpstr>Let’s Use R!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 File</vt:lpstr>
      <vt:lpstr>Data Cleaning</vt:lpstr>
      <vt:lpstr>Data Cleaning</vt:lpstr>
      <vt:lpstr>Data Cleaning</vt:lpstr>
      <vt:lpstr>Data Cleaning</vt:lpstr>
      <vt:lpstr>Data Cleaning</vt:lpstr>
      <vt:lpstr>Data Cleaning</vt:lpstr>
      <vt:lpstr>R Markdown File</vt:lpstr>
      <vt:lpstr>Correlation Matrices, Reliability, and  t-Tests</vt:lpstr>
      <vt:lpstr>Correlation Matrices, Reliability, and  t-Tests</vt:lpstr>
      <vt:lpstr>Correlation Matrices, Reliability, and  t-Tests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Randi Garcia</cp:lastModifiedBy>
  <cp:revision>77</cp:revision>
  <dcterms:created xsi:type="dcterms:W3CDTF">2016-03-31T21:14:54Z</dcterms:created>
  <dcterms:modified xsi:type="dcterms:W3CDTF">2018-05-27T12:15:59Z</dcterms:modified>
</cp:coreProperties>
</file>